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318" r:id="rId2"/>
    <p:sldId id="321" r:id="rId3"/>
    <p:sldId id="343" r:id="rId4"/>
    <p:sldId id="359" r:id="rId5"/>
    <p:sldId id="348" r:id="rId6"/>
    <p:sldId id="360" r:id="rId7"/>
    <p:sldId id="361" r:id="rId8"/>
    <p:sldId id="362" r:id="rId9"/>
    <p:sldId id="363" r:id="rId10"/>
    <p:sldId id="364" r:id="rId11"/>
    <p:sldId id="3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42" autoAdjust="0"/>
    <p:restoredTop sz="78378" autoAdjust="0"/>
  </p:normalViewPr>
  <p:slideViewPr>
    <p:cSldViewPr snapToGrid="0">
      <p:cViewPr varScale="1">
        <p:scale>
          <a:sx n="53" d="100"/>
          <a:sy n="53" d="100"/>
        </p:scale>
        <p:origin x="1312" y="44"/>
      </p:cViewPr>
      <p:guideLst/>
    </p:cSldViewPr>
  </p:slideViewPr>
  <p:notesTextViewPr>
    <p:cViewPr>
      <p:scale>
        <a:sx n="1" d="1"/>
        <a:sy n="1" d="1"/>
      </p:scale>
      <p:origin x="0" y="0"/>
    </p:cViewPr>
  </p:notesTextViewPr>
  <p:sorterViewPr>
    <p:cViewPr>
      <p:scale>
        <a:sx n="75" d="100"/>
        <a:sy n="75" d="100"/>
      </p:scale>
      <p:origin x="0" y="0"/>
    </p:cViewPr>
  </p:sorterViewPr>
  <p:notesViewPr>
    <p:cSldViewPr snapToGrid="0">
      <p:cViewPr varScale="1">
        <p:scale>
          <a:sx n="99" d="100"/>
          <a:sy n="99" d="100"/>
        </p:scale>
        <p:origin x="357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FBC97B8D-0303-4EE5-A6F7-B748044F7F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splatzhalter 2">
            <a:extLst>
              <a:ext uri="{FF2B5EF4-FFF2-40B4-BE49-F238E27FC236}">
                <a16:creationId xmlns:a16="http://schemas.microsoft.com/office/drawing/2014/main" id="{5DBBF737-42B3-4DF4-BA45-1C808E0819B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1C9C7C-67D0-47AB-A58C-023FE7AD7766}" type="datetimeFigureOut">
              <a:rPr lang="en-US" smtClean="0"/>
              <a:t>5/18/2022</a:t>
            </a:fld>
            <a:endParaRPr lang="en-US"/>
          </a:p>
        </p:txBody>
      </p:sp>
      <p:sp>
        <p:nvSpPr>
          <p:cNvPr id="4" name="Fußzeilenplatzhalter 3">
            <a:extLst>
              <a:ext uri="{FF2B5EF4-FFF2-40B4-BE49-F238E27FC236}">
                <a16:creationId xmlns:a16="http://schemas.microsoft.com/office/drawing/2014/main" id="{109FE49D-3657-4F25-B1A1-E69F18F32E8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Foliennummernplatzhalter 4">
            <a:extLst>
              <a:ext uri="{FF2B5EF4-FFF2-40B4-BE49-F238E27FC236}">
                <a16:creationId xmlns:a16="http://schemas.microsoft.com/office/drawing/2014/main" id="{742E43A0-275B-4F5E-8DED-E980F699C62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D5D834-0E0A-40CB-9AAE-6CCA4719ED1A}" type="slidenum">
              <a:rPr lang="en-US" smtClean="0"/>
              <a:t>‹Nr.›</a:t>
            </a:fld>
            <a:endParaRPr lang="en-US"/>
          </a:p>
        </p:txBody>
      </p:sp>
    </p:spTree>
    <p:extLst>
      <p:ext uri="{BB962C8B-B14F-4D97-AF65-F5344CB8AC3E}">
        <p14:creationId xmlns:p14="http://schemas.microsoft.com/office/powerpoint/2010/main" val="31956539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7BE86E-1F7C-4B78-8575-52A85DAECF2A}" type="datetimeFigureOut">
              <a:rPr lang="en-GB" smtClean="0"/>
              <a:t>18/05/2022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C2BCD1-BFF4-4B49-A33B-7DCC62265A36}" type="slidenum">
              <a:rPr lang="en-GB" smtClean="0"/>
              <a:t>‹Nr.›</a:t>
            </a:fld>
            <a:endParaRPr lang="en-GB"/>
          </a:p>
        </p:txBody>
      </p:sp>
    </p:spTree>
    <p:extLst>
      <p:ext uri="{BB962C8B-B14F-4D97-AF65-F5344CB8AC3E}">
        <p14:creationId xmlns:p14="http://schemas.microsoft.com/office/powerpoint/2010/main" val="32331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C2BCD1-BFF4-4B49-A33B-7DCC62265A36}" type="slidenum">
              <a:rPr lang="en-GB" smtClean="0"/>
              <a:t>3</a:t>
            </a:fld>
            <a:endParaRPr lang="en-GB"/>
          </a:p>
        </p:txBody>
      </p:sp>
    </p:spTree>
    <p:extLst>
      <p:ext uri="{BB962C8B-B14F-4D97-AF65-F5344CB8AC3E}">
        <p14:creationId xmlns:p14="http://schemas.microsoft.com/office/powerpoint/2010/main" val="2949989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0" dirty="0"/>
          </a:p>
        </p:txBody>
      </p:sp>
      <p:sp>
        <p:nvSpPr>
          <p:cNvPr id="4" name="Slide Number Placeholder 3"/>
          <p:cNvSpPr>
            <a:spLocks noGrp="1"/>
          </p:cNvSpPr>
          <p:nvPr>
            <p:ph type="sldNum" sz="quarter" idx="10"/>
          </p:nvPr>
        </p:nvSpPr>
        <p:spPr/>
        <p:txBody>
          <a:bodyPr/>
          <a:lstStyle/>
          <a:p>
            <a:fld id="{76C2BCD1-BFF4-4B49-A33B-7DCC62265A36}" type="slidenum">
              <a:rPr lang="en-GB" smtClean="0"/>
              <a:t>4</a:t>
            </a:fld>
            <a:endParaRPr lang="en-GB"/>
          </a:p>
        </p:txBody>
      </p:sp>
    </p:spTree>
    <p:extLst>
      <p:ext uri="{BB962C8B-B14F-4D97-AF65-F5344CB8AC3E}">
        <p14:creationId xmlns:p14="http://schemas.microsoft.com/office/powerpoint/2010/main" val="3748330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211BCD-6F5B-C84D-8005-0C8CF2D2BA52}"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1172213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76C2BCD1-BFF4-4B49-A33B-7DCC62265A36}" type="slidenum">
              <a:rPr lang="en-GB" smtClean="0"/>
              <a:t>7</a:t>
            </a:fld>
            <a:endParaRPr lang="en-GB"/>
          </a:p>
        </p:txBody>
      </p:sp>
    </p:spTree>
    <p:extLst>
      <p:ext uri="{BB962C8B-B14F-4D97-AF65-F5344CB8AC3E}">
        <p14:creationId xmlns:p14="http://schemas.microsoft.com/office/powerpoint/2010/main" val="423813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GB" dirty="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1310464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61554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89706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609600" y="1600200"/>
            <a:ext cx="108712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quarter" idx="11" hasCustomPrompt="1"/>
          </p:nvPr>
        </p:nvSpPr>
        <p:spPr>
          <a:xfrm>
            <a:off x="2743200" y="304800"/>
            <a:ext cx="6604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a:t>Title TBA</a:t>
            </a:r>
          </a:p>
        </p:txBody>
      </p:sp>
      <p:sp>
        <p:nvSpPr>
          <p:cNvPr id="8" name="Google Shape;11;p3"/>
          <p:cNvSpPr/>
          <p:nvPr userDrawn="1"/>
        </p:nvSpPr>
        <p:spPr>
          <a:xfrm>
            <a:off x="101600" y="6629401"/>
            <a:ext cx="7703931"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r>
              <a:rPr lang="en-US" sz="1100" b="0" i="1" u="none" strike="noStrike" cap="none" dirty="0">
                <a:solidFill>
                  <a:schemeClr val="dk2"/>
                </a:solidFill>
                <a:latin typeface="Helvetica Neue" panose="020B0604020202020204" charset="0"/>
                <a:ea typeface="Helvetica Neue"/>
                <a:cs typeface="Helvetica Neue"/>
                <a:sym typeface="Helvetica Neue"/>
              </a:rPr>
              <a:t>SIT-3</a:t>
            </a:r>
            <a:r>
              <a:rPr lang="en-US" sz="1100" i="1" dirty="0">
                <a:solidFill>
                  <a:schemeClr val="dk2"/>
                </a:solidFill>
                <a:latin typeface="Helvetica Neue" panose="020B0604020202020204" charset="0"/>
                <a:ea typeface="Helvetica Neue"/>
                <a:cs typeface="Helvetica Neue"/>
                <a:sym typeface="Helvetica Neue"/>
              </a:rPr>
              <a:t>5</a:t>
            </a:r>
            <a:r>
              <a:rPr lang="en-US" sz="1100" b="0" i="1" u="none" strike="noStrike" cap="none" dirty="0">
                <a:solidFill>
                  <a:schemeClr val="dk2"/>
                </a:solidFill>
                <a:latin typeface="Helvetica Neue" panose="020B0604020202020204" charset="0"/>
                <a:ea typeface="Helvetica Neue"/>
                <a:cs typeface="Helvetica Neue"/>
                <a:sym typeface="Helvetica Neue"/>
              </a:rPr>
              <a:t>, </a:t>
            </a:r>
            <a:r>
              <a:rPr lang="en-US" sz="1100" i="1" dirty="0">
                <a:solidFill>
                  <a:schemeClr val="dk2"/>
                </a:solidFill>
                <a:latin typeface="Helvetica Neue" panose="020B0604020202020204" charset="0"/>
                <a:ea typeface="Helvetica Neue"/>
                <a:cs typeface="Helvetica Neue"/>
                <a:sym typeface="Helvetica Neue"/>
              </a:rPr>
              <a:t>25</a:t>
            </a:r>
            <a:r>
              <a:rPr lang="en-US" sz="1100" b="0" i="1" u="none" strike="noStrike" cap="none" dirty="0">
                <a:solidFill>
                  <a:schemeClr val="dk2"/>
                </a:solidFill>
                <a:latin typeface="Helvetica Neue" panose="020B0604020202020204" charset="0"/>
                <a:ea typeface="Helvetica Neue"/>
                <a:cs typeface="Helvetica Neue"/>
                <a:sym typeface="Helvetica Neue"/>
              </a:rPr>
              <a:t>-</a:t>
            </a:r>
            <a:r>
              <a:rPr lang="en-US" sz="1100" i="1" dirty="0">
                <a:solidFill>
                  <a:schemeClr val="dk2"/>
                </a:solidFill>
                <a:latin typeface="Helvetica Neue" panose="020B0604020202020204" charset="0"/>
                <a:ea typeface="Helvetica Neue"/>
                <a:cs typeface="Helvetica Neue"/>
                <a:sym typeface="Helvetica Neue"/>
              </a:rPr>
              <a:t>26</a:t>
            </a:r>
            <a:r>
              <a:rPr lang="en-US" sz="1100" b="0" i="1" u="none" strike="noStrike" cap="none" dirty="0">
                <a:solidFill>
                  <a:schemeClr val="dk2"/>
                </a:solidFill>
                <a:latin typeface="Helvetica Neue" panose="020B0604020202020204" charset="0"/>
                <a:ea typeface="Helvetica Neue"/>
                <a:cs typeface="Helvetica Neue"/>
                <a:sym typeface="Helvetica Neue"/>
              </a:rPr>
              <a:t> </a:t>
            </a:r>
            <a:r>
              <a:rPr lang="en-US" sz="1100" i="1" dirty="0">
                <a:solidFill>
                  <a:schemeClr val="dk2"/>
                </a:solidFill>
                <a:latin typeface="Helvetica Neue" panose="020B0604020202020204" charset="0"/>
                <a:ea typeface="Helvetica Neue"/>
                <a:cs typeface="Helvetica Neue"/>
                <a:sym typeface="Helvetica Neue"/>
              </a:rPr>
              <a:t>March</a:t>
            </a:r>
            <a:r>
              <a:rPr lang="en-US" sz="1100" b="0" i="1" u="none" strike="noStrike" cap="none" dirty="0">
                <a:solidFill>
                  <a:schemeClr val="dk2"/>
                </a:solidFill>
                <a:latin typeface="Helvetica Neue" panose="020B0604020202020204" charset="0"/>
                <a:ea typeface="Helvetica Neue"/>
                <a:cs typeface="Helvetica Neue"/>
                <a:sym typeface="Helvetica Neue"/>
              </a:rPr>
              <a:t> 2020	Join at </a:t>
            </a:r>
            <a:r>
              <a:rPr lang="en-US" sz="1100" b="0" i="1" u="none" strike="noStrike" cap="none" dirty="0" err="1">
                <a:solidFill>
                  <a:schemeClr val="dk2"/>
                </a:solidFill>
                <a:latin typeface="Helvetica Neue" panose="020B0604020202020204" charset="0"/>
                <a:ea typeface="Helvetica Neue"/>
                <a:cs typeface="Helvetica Neue"/>
                <a:sym typeface="Helvetica Neue"/>
              </a:rPr>
              <a:t>www.slido.com</a:t>
            </a:r>
            <a:r>
              <a:rPr lang="en-US" sz="1100" b="0" i="1" u="none" strike="noStrike" cap="none" dirty="0">
                <a:solidFill>
                  <a:schemeClr val="dk2"/>
                </a:solidFill>
                <a:latin typeface="Helvetica Neue" panose="020B0604020202020204" charset="0"/>
                <a:ea typeface="Helvetica Neue"/>
                <a:cs typeface="Helvetica Neue"/>
                <a:sym typeface="Helvetica Neue"/>
              </a:rPr>
              <a:t> with the event code: #ceos-sit-35</a:t>
            </a:r>
            <a:endParaRPr sz="1100" b="0" i="1" u="none" strike="noStrike" cap="none" dirty="0">
              <a:solidFill>
                <a:schemeClr val="dk2"/>
              </a:solidFill>
              <a:latin typeface="Helvetica Neue" panose="020B0604020202020204" charset="0"/>
              <a:ea typeface="Helvetica Neue"/>
              <a:cs typeface="Helvetica Neue"/>
              <a:sym typeface="Helvetica Neue"/>
            </a:endParaRPr>
          </a:p>
        </p:txBody>
      </p:sp>
      <p:sp>
        <p:nvSpPr>
          <p:cNvPr id="10" name="Google Shape;9;p3"/>
          <p:cNvSpPr>
            <a:spLocks noGrp="1"/>
          </p:cNvSpPr>
          <p:nvPr>
            <p:ph type="sldNum" idx="12"/>
          </p:nvPr>
        </p:nvSpPr>
        <p:spPr>
          <a:xfrm>
            <a:off x="11684000" y="6629401"/>
            <a:ext cx="4064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lvl1pPr marL="0" marR="0" lvl="0" indent="0" algn="ctr">
              <a:spcBef>
                <a:spcPts val="0"/>
              </a:spcBef>
              <a:buNone/>
              <a:defRPr sz="1100" b="0" i="1" u="none" strike="noStrike" cap="none">
                <a:solidFill>
                  <a:schemeClr val="dk2"/>
                </a:solidFill>
                <a:latin typeface="Helvetica Neue"/>
                <a:ea typeface="Helvetica Neue"/>
                <a:cs typeface="Helvetica Neue"/>
                <a:sym typeface="Helvetica Neue"/>
              </a:defRPr>
            </a:lvl1pPr>
            <a:lvl2pPr marL="0" marR="0" lvl="1" indent="0" algn="ctr">
              <a:spcBef>
                <a:spcPts val="0"/>
              </a:spcBef>
              <a:buNone/>
              <a:defRPr sz="1100" b="0" i="1" u="none" strike="noStrike" cap="none">
                <a:solidFill>
                  <a:schemeClr val="dk2"/>
                </a:solidFill>
                <a:latin typeface="Helvetica Neue"/>
                <a:ea typeface="Helvetica Neue"/>
                <a:cs typeface="Helvetica Neue"/>
                <a:sym typeface="Helvetica Neue"/>
              </a:defRPr>
            </a:lvl2pPr>
            <a:lvl3pPr marL="0" marR="0" lvl="2" indent="0" algn="ctr">
              <a:spcBef>
                <a:spcPts val="0"/>
              </a:spcBef>
              <a:buNone/>
              <a:defRPr sz="1100" b="0" i="1" u="none" strike="noStrike" cap="none">
                <a:solidFill>
                  <a:schemeClr val="dk2"/>
                </a:solidFill>
                <a:latin typeface="Helvetica Neue"/>
                <a:ea typeface="Helvetica Neue"/>
                <a:cs typeface="Helvetica Neue"/>
                <a:sym typeface="Helvetica Neue"/>
              </a:defRPr>
            </a:lvl3pPr>
            <a:lvl4pPr marL="0" marR="0" lvl="3" indent="0" algn="ctr">
              <a:spcBef>
                <a:spcPts val="0"/>
              </a:spcBef>
              <a:buNone/>
              <a:defRPr sz="1100" b="0" i="1" u="none" strike="noStrike" cap="none">
                <a:solidFill>
                  <a:schemeClr val="dk2"/>
                </a:solidFill>
                <a:latin typeface="Helvetica Neue"/>
                <a:ea typeface="Helvetica Neue"/>
                <a:cs typeface="Helvetica Neue"/>
                <a:sym typeface="Helvetica Neue"/>
              </a:defRPr>
            </a:lvl4pPr>
            <a:lvl5pPr marL="0" marR="0" lvl="4" indent="0" algn="ctr">
              <a:spcBef>
                <a:spcPts val="0"/>
              </a:spcBef>
              <a:buNone/>
              <a:defRPr sz="1100" b="0" i="1" u="none" strike="noStrike" cap="none">
                <a:solidFill>
                  <a:schemeClr val="dk2"/>
                </a:solidFill>
                <a:latin typeface="Helvetica Neue"/>
                <a:ea typeface="Helvetica Neue"/>
                <a:cs typeface="Helvetica Neue"/>
                <a:sym typeface="Helvetica Neue"/>
              </a:defRPr>
            </a:lvl5pPr>
            <a:lvl6pPr marL="0" marR="0" lvl="5" indent="0" algn="ctr">
              <a:spcBef>
                <a:spcPts val="0"/>
              </a:spcBef>
              <a:buNone/>
              <a:defRPr sz="1100" b="0" i="1" u="none" strike="noStrike" cap="none">
                <a:solidFill>
                  <a:schemeClr val="dk2"/>
                </a:solidFill>
                <a:latin typeface="Helvetica Neue"/>
                <a:ea typeface="Helvetica Neue"/>
                <a:cs typeface="Helvetica Neue"/>
                <a:sym typeface="Helvetica Neue"/>
              </a:defRPr>
            </a:lvl6pPr>
            <a:lvl7pPr marL="0" marR="0" lvl="6" indent="0" algn="ctr">
              <a:spcBef>
                <a:spcPts val="0"/>
              </a:spcBef>
              <a:buNone/>
              <a:defRPr sz="1100" b="0" i="1" u="none" strike="noStrike" cap="none">
                <a:solidFill>
                  <a:schemeClr val="dk2"/>
                </a:solidFill>
                <a:latin typeface="Helvetica Neue"/>
                <a:ea typeface="Helvetica Neue"/>
                <a:cs typeface="Helvetica Neue"/>
                <a:sym typeface="Helvetica Neue"/>
              </a:defRPr>
            </a:lvl7pPr>
            <a:lvl8pPr marL="0" marR="0" lvl="7" indent="0" algn="ctr">
              <a:spcBef>
                <a:spcPts val="0"/>
              </a:spcBef>
              <a:buNone/>
              <a:defRPr sz="1100" b="0" i="1" u="none" strike="noStrike" cap="none">
                <a:solidFill>
                  <a:schemeClr val="dk2"/>
                </a:solidFill>
                <a:latin typeface="Helvetica Neue"/>
                <a:ea typeface="Helvetica Neue"/>
                <a:cs typeface="Helvetica Neue"/>
                <a:sym typeface="Helvetica Neue"/>
              </a:defRPr>
            </a:lvl8pPr>
            <a:lvl9pPr marL="0" marR="0" lvl="8" indent="0" algn="ctr">
              <a:spcBef>
                <a:spcPts val="0"/>
              </a:spcBef>
              <a:buNone/>
              <a:defRPr sz="1100" b="0" i="1" u="none" strike="noStrike" cap="none">
                <a:solidFill>
                  <a:schemeClr val="dk2"/>
                </a:solidFill>
                <a:latin typeface="Helvetica Neue"/>
                <a:ea typeface="Helvetica Neue"/>
                <a:cs typeface="Helvetica Neue"/>
                <a:sym typeface="Helvetica Neue"/>
              </a:defRPr>
            </a:lvl9pPr>
          </a:lstStyle>
          <a:p>
            <a:fld id="{00000000-1234-1234-1234-123412341234}" type="slidenum">
              <a:rPr lang="en-US" smtClean="0"/>
              <a:pPr/>
              <a:t>‹Nr.›</a:t>
            </a:fld>
            <a:endParaRPr lang="en-US"/>
          </a:p>
        </p:txBody>
      </p:sp>
    </p:spTree>
    <p:extLst>
      <p:ext uri="{BB962C8B-B14F-4D97-AF65-F5344CB8AC3E}">
        <p14:creationId xmlns:p14="http://schemas.microsoft.com/office/powerpoint/2010/main" val="182850525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el 3">
            <a:extLst>
              <a:ext uri="{FF2B5EF4-FFF2-40B4-BE49-F238E27FC236}">
                <a16:creationId xmlns:a16="http://schemas.microsoft.com/office/drawing/2014/main" id="{EB318CC6-8CE1-40CB-A200-1061BA7B8743}"/>
              </a:ext>
            </a:extLst>
          </p:cNvPr>
          <p:cNvSpPr>
            <a:spLocks noGrp="1"/>
          </p:cNvSpPr>
          <p:nvPr>
            <p:ph type="title"/>
          </p:nvPr>
        </p:nvSpPr>
        <p:spPr/>
        <p:txBody>
          <a:bodyPr/>
          <a:lstStyle/>
          <a:p>
            <a:r>
              <a:rPr lang="de-DE"/>
              <a:t>Mastertitelformat bearbeiten</a:t>
            </a:r>
            <a:endParaRPr lang="en-US"/>
          </a:p>
        </p:txBody>
      </p:sp>
    </p:spTree>
    <p:extLst>
      <p:ext uri="{BB962C8B-B14F-4D97-AF65-F5344CB8AC3E}">
        <p14:creationId xmlns:p14="http://schemas.microsoft.com/office/powerpoint/2010/main" val="3607744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3129686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87264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231856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3109071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2282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5"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GB"/>
              <a:t>Click to edit Master text styles</a:t>
            </a:r>
          </a:p>
        </p:txBody>
      </p:sp>
    </p:spTree>
    <p:extLst>
      <p:ext uri="{BB962C8B-B14F-4D97-AF65-F5344CB8AC3E}">
        <p14:creationId xmlns:p14="http://schemas.microsoft.com/office/powerpoint/2010/main" val="4241996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GB"/>
              <a:t>Drag picture to placeholder or click icon to add</a:t>
            </a:r>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GB"/>
              <a:t>Click to edit Master text styles</a:t>
            </a:r>
          </a:p>
        </p:txBody>
      </p:sp>
    </p:spTree>
    <p:extLst>
      <p:ext uri="{BB962C8B-B14F-4D97-AF65-F5344CB8AC3E}">
        <p14:creationId xmlns:p14="http://schemas.microsoft.com/office/powerpoint/2010/main" val="3932640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210189"/>
            <a:ext cx="12192000" cy="647812"/>
          </a:xfrm>
          <a:prstGeom prst="rect">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a:endParaRPr lang="en-GB" dirty="0">
              <a:solidFill>
                <a:prstClr val="white"/>
              </a:solidFill>
            </a:endParaRPr>
          </a:p>
        </p:txBody>
      </p:sp>
      <p:sp>
        <p:nvSpPr>
          <p:cNvPr id="8" name="Rectangle 7"/>
          <p:cNvSpPr/>
          <p:nvPr/>
        </p:nvSpPr>
        <p:spPr>
          <a:xfrm>
            <a:off x="0" y="0"/>
            <a:ext cx="12192000" cy="1447800"/>
          </a:xfrm>
          <a:prstGeom prst="rect">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a:endParaRPr lang="en-GB">
              <a:solidFill>
                <a:prstClr val="white"/>
              </a:solidFill>
            </a:endParaRPr>
          </a:p>
        </p:txBody>
      </p:sp>
      <p:sp>
        <p:nvSpPr>
          <p:cNvPr id="2" name="Title Placeholder 1"/>
          <p:cNvSpPr>
            <a:spLocks noGrp="1"/>
          </p:cNvSpPr>
          <p:nvPr>
            <p:ph type="title"/>
          </p:nvPr>
        </p:nvSpPr>
        <p:spPr>
          <a:xfrm>
            <a:off x="1930400" y="148819"/>
            <a:ext cx="8331200" cy="114300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7" name="Picture 6"/>
          <p:cNvPicPr>
            <a:picLocks noChangeArrowheads="1"/>
          </p:cNvPicPr>
          <p:nvPr/>
        </p:nvPicPr>
        <p:blipFill>
          <a:blip r:embed="rId14" cstate="print"/>
          <a:srcRect/>
          <a:stretch>
            <a:fillRect/>
          </a:stretch>
        </p:blipFill>
        <p:spPr bwMode="auto">
          <a:xfrm>
            <a:off x="9797" y="202136"/>
            <a:ext cx="1723588" cy="1036369"/>
          </a:xfrm>
          <a:prstGeom prst="rect">
            <a:avLst/>
          </a:prstGeom>
          <a:noFill/>
          <a:ln w="12700">
            <a:noFill/>
            <a:miter lim="800000"/>
            <a:headEnd/>
            <a:tailEnd/>
          </a:ln>
        </p:spPr>
      </p:pic>
      <p:pic>
        <p:nvPicPr>
          <p:cNvPr id="9" name="Picture 8"/>
          <p:cNvPicPr>
            <a:picLocks/>
          </p:cNvPicPr>
          <p:nvPr/>
        </p:nvPicPr>
        <p:blipFill>
          <a:blip r:embed="rId15" cstate="print"/>
          <a:stretch>
            <a:fillRect/>
          </a:stretch>
        </p:blipFill>
        <p:spPr>
          <a:xfrm>
            <a:off x="10677789" y="48319"/>
            <a:ext cx="1344000" cy="1344000"/>
          </a:xfrm>
          <a:prstGeom prst="rect">
            <a:avLst/>
          </a:prstGeom>
        </p:spPr>
      </p:pic>
      <p:sp>
        <p:nvSpPr>
          <p:cNvPr id="12" name="TextBox 11"/>
          <p:cNvSpPr txBox="1"/>
          <p:nvPr userDrawn="1"/>
        </p:nvSpPr>
        <p:spPr>
          <a:xfrm>
            <a:off x="95907" y="6355262"/>
            <a:ext cx="9730730" cy="246221"/>
          </a:xfrm>
          <a:prstGeom prst="rect">
            <a:avLst/>
          </a:prstGeom>
          <a:noFill/>
        </p:spPr>
        <p:txBody>
          <a:bodyPr wrap="square" rtlCol="0">
            <a:spAutoFit/>
          </a:bodyPr>
          <a:lstStyle/>
          <a:p>
            <a:pPr defTabSz="914377" fontAlgn="base">
              <a:spcBef>
                <a:spcPct val="0"/>
              </a:spcBef>
              <a:spcAft>
                <a:spcPct val="0"/>
              </a:spcAft>
            </a:pPr>
            <a:r>
              <a:rPr lang="en-GB" sz="1000" b="1" dirty="0">
                <a:solidFill>
                  <a:srgbClr val="676A55"/>
                </a:solidFill>
                <a:latin typeface="Tahoma" pitchFamily="34" charset="0"/>
              </a:rPr>
              <a:t>Gap Analysis Workshop of Joint CEOS CGMS Working Group on Climate,  18-20 May 2022, Darmstadt &amp; virtual</a:t>
            </a:r>
          </a:p>
        </p:txBody>
      </p:sp>
      <p:pic>
        <p:nvPicPr>
          <p:cNvPr id="13" name="Picture 12"/>
          <p:cNvPicPr>
            <a:picLocks/>
          </p:cNvPicPr>
          <p:nvPr userDrawn="1"/>
        </p:nvPicPr>
        <p:blipFill>
          <a:blip r:embed="rId16" cstate="print"/>
          <a:stretch>
            <a:fillRect/>
          </a:stretch>
        </p:blipFill>
        <p:spPr>
          <a:xfrm>
            <a:off x="9829439" y="6252633"/>
            <a:ext cx="2365363" cy="605369"/>
          </a:xfrm>
          <a:prstGeom prst="rect">
            <a:avLst/>
          </a:prstGeom>
        </p:spPr>
      </p:pic>
    </p:spTree>
    <p:extLst>
      <p:ext uri="{BB962C8B-B14F-4D97-AF65-F5344CB8AC3E}">
        <p14:creationId xmlns:p14="http://schemas.microsoft.com/office/powerpoint/2010/main" val="1800655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ceos.org/document_management/Working_Groups/WGClimate/WGClimate_Strategy-Towards-An-%20Architecture-For-Climate-Monitoring-From-Space_2013.pdf" TargetMode="Externa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hyperlink" Target="https://climatemonitoring.info/ecvinventor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3.png"/><Relationship Id="rId7"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ceos.org/observations/documents/GST_Strategy_Paper_V3.1.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A5EBF8-F3DB-4CE0-9450-04110F801114}"/>
              </a:ext>
            </a:extLst>
          </p:cNvPr>
          <p:cNvSpPr>
            <a:spLocks noGrp="1"/>
          </p:cNvSpPr>
          <p:nvPr>
            <p:ph type="ctrTitle"/>
          </p:nvPr>
        </p:nvSpPr>
        <p:spPr/>
        <p:txBody>
          <a:bodyPr/>
          <a:lstStyle/>
          <a:p>
            <a:r>
              <a:rPr lang="de-DE" dirty="0"/>
              <a:t>Joint CEOS CGMS Working Group on Climate</a:t>
            </a:r>
            <a:endParaRPr lang="en-US" dirty="0"/>
          </a:p>
        </p:txBody>
      </p:sp>
      <p:sp>
        <p:nvSpPr>
          <p:cNvPr id="3" name="Untertitel 2">
            <a:extLst>
              <a:ext uri="{FF2B5EF4-FFF2-40B4-BE49-F238E27FC236}">
                <a16:creationId xmlns:a16="http://schemas.microsoft.com/office/drawing/2014/main" id="{2ED16F98-3D2F-4CF5-A901-EC1A983C815E}"/>
              </a:ext>
            </a:extLst>
          </p:cNvPr>
          <p:cNvSpPr>
            <a:spLocks noGrp="1"/>
          </p:cNvSpPr>
          <p:nvPr>
            <p:ph type="subTitle" idx="1"/>
          </p:nvPr>
        </p:nvSpPr>
        <p:spPr/>
        <p:txBody>
          <a:bodyPr/>
          <a:lstStyle/>
          <a:p>
            <a:r>
              <a:rPr lang="de-DE" dirty="0"/>
              <a:t>Gap Analysis Workshop 2022</a:t>
            </a:r>
          </a:p>
          <a:p>
            <a:r>
              <a:rPr lang="de-DE" dirty="0" err="1"/>
              <a:t>Introduction</a:t>
            </a:r>
            <a:endParaRPr lang="de-DE" dirty="0"/>
          </a:p>
          <a:p>
            <a:r>
              <a:rPr lang="de-DE" dirty="0"/>
              <a:t>Albrecht von Bargen, </a:t>
            </a:r>
            <a:r>
              <a:rPr lang="de-DE" dirty="0" err="1"/>
              <a:t>WGClimate</a:t>
            </a:r>
            <a:r>
              <a:rPr lang="de-DE" dirty="0"/>
              <a:t> Chair</a:t>
            </a:r>
          </a:p>
        </p:txBody>
      </p:sp>
    </p:spTree>
    <p:extLst>
      <p:ext uri="{BB962C8B-B14F-4D97-AF65-F5344CB8AC3E}">
        <p14:creationId xmlns:p14="http://schemas.microsoft.com/office/powerpoint/2010/main" val="2786371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499F814-778E-4D64-81C9-AE5B6D5DF877}"/>
              </a:ext>
            </a:extLst>
          </p:cNvPr>
          <p:cNvSpPr>
            <a:spLocks noGrp="1"/>
          </p:cNvSpPr>
          <p:nvPr>
            <p:ph idx="1"/>
          </p:nvPr>
        </p:nvSpPr>
        <p:spPr/>
        <p:txBody>
          <a:bodyPr/>
          <a:lstStyle/>
          <a:p>
            <a:r>
              <a:rPr lang="en-US" dirty="0"/>
              <a:t>This afternoon: specific set-up instructions</a:t>
            </a:r>
            <a:br>
              <a:rPr lang="en-US" dirty="0"/>
            </a:br>
            <a:r>
              <a:rPr lang="en-US" dirty="0"/>
              <a:t>(</a:t>
            </a:r>
            <a:r>
              <a:rPr lang="en-US" dirty="0" err="1"/>
              <a:t>Jörg</a:t>
            </a:r>
            <a:r>
              <a:rPr lang="en-US" dirty="0"/>
              <a:t> Schulz and Alexandra Nunez / EUMETSAT)</a:t>
            </a:r>
          </a:p>
          <a:p>
            <a:endParaRPr lang="en-US" dirty="0"/>
          </a:p>
          <a:p>
            <a:r>
              <a:rPr lang="en-US" dirty="0"/>
              <a:t>……..</a:t>
            </a:r>
          </a:p>
        </p:txBody>
      </p:sp>
      <p:sp>
        <p:nvSpPr>
          <p:cNvPr id="3" name="Titel 2">
            <a:extLst>
              <a:ext uri="{FF2B5EF4-FFF2-40B4-BE49-F238E27FC236}">
                <a16:creationId xmlns:a16="http://schemas.microsoft.com/office/drawing/2014/main" id="{53F91058-E51A-4183-BC23-7164C5668D8C}"/>
              </a:ext>
            </a:extLst>
          </p:cNvPr>
          <p:cNvSpPr>
            <a:spLocks noGrp="1"/>
          </p:cNvSpPr>
          <p:nvPr>
            <p:ph type="title"/>
          </p:nvPr>
        </p:nvSpPr>
        <p:spPr/>
        <p:txBody>
          <a:bodyPr/>
          <a:lstStyle/>
          <a:p>
            <a:r>
              <a:rPr lang="en-US" dirty="0"/>
              <a:t>Workshop </a:t>
            </a:r>
            <a:r>
              <a:rPr lang="en-US" dirty="0" err="1"/>
              <a:t>Programme</a:t>
            </a:r>
            <a:endParaRPr lang="en-US" dirty="0"/>
          </a:p>
        </p:txBody>
      </p:sp>
    </p:spTree>
    <p:extLst>
      <p:ext uri="{BB962C8B-B14F-4D97-AF65-F5344CB8AC3E}">
        <p14:creationId xmlns:p14="http://schemas.microsoft.com/office/powerpoint/2010/main" val="1268346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C9DC75C-F503-46A4-95FB-B3D810628798}"/>
              </a:ext>
            </a:extLst>
          </p:cNvPr>
          <p:cNvSpPr>
            <a:spLocks noGrp="1"/>
          </p:cNvSpPr>
          <p:nvPr>
            <p:ph idx="1"/>
          </p:nvPr>
        </p:nvSpPr>
        <p:spPr/>
        <p:txBody>
          <a:bodyPr>
            <a:normAutofit lnSpcReduction="10000"/>
          </a:bodyPr>
          <a:lstStyle/>
          <a:p>
            <a:r>
              <a:rPr lang="en-US" dirty="0"/>
              <a:t>The </a:t>
            </a:r>
            <a:r>
              <a:rPr lang="en-US" dirty="0" err="1"/>
              <a:t>WGClimate</a:t>
            </a:r>
            <a:r>
              <a:rPr lang="en-US" dirty="0"/>
              <a:t> likes to thank all participants for the dedication and willingness in supporting this workshop whether they are here in the room or at home @ screen</a:t>
            </a:r>
            <a:br>
              <a:rPr lang="en-US" dirty="0"/>
            </a:br>
            <a:r>
              <a:rPr lang="en-US" dirty="0"/>
              <a:t>Highly appreciated!</a:t>
            </a:r>
          </a:p>
          <a:p>
            <a:r>
              <a:rPr lang="en-US" dirty="0" err="1"/>
              <a:t>WGClimate</a:t>
            </a:r>
            <a:r>
              <a:rPr lang="en-US" dirty="0"/>
              <a:t> </a:t>
            </a:r>
            <a:r>
              <a:rPr lang="en-US"/>
              <a:t>chairs like </a:t>
            </a:r>
            <a:r>
              <a:rPr lang="en-US" dirty="0"/>
              <a:t>to thank all presenters doing extra work!</a:t>
            </a:r>
          </a:p>
          <a:p>
            <a:r>
              <a:rPr lang="en-US" dirty="0" err="1"/>
              <a:t>WGClimate</a:t>
            </a:r>
            <a:r>
              <a:rPr lang="en-US" dirty="0"/>
              <a:t> chairs like also to thank the organization committee, namely </a:t>
            </a:r>
            <a:r>
              <a:rPr lang="en-US" dirty="0" err="1"/>
              <a:t>Jörg</a:t>
            </a:r>
            <a:r>
              <a:rPr lang="en-US" dirty="0"/>
              <a:t> and Alexandra who worked hard to prepare the ECV inventory gap analysis  and the details in the how to </a:t>
            </a:r>
          </a:p>
        </p:txBody>
      </p:sp>
      <p:sp>
        <p:nvSpPr>
          <p:cNvPr id="3" name="Titel 2">
            <a:extLst>
              <a:ext uri="{FF2B5EF4-FFF2-40B4-BE49-F238E27FC236}">
                <a16:creationId xmlns:a16="http://schemas.microsoft.com/office/drawing/2014/main" id="{772FFB9F-66FA-4A53-93BC-5AB2964A16B6}"/>
              </a:ext>
            </a:extLst>
          </p:cNvPr>
          <p:cNvSpPr>
            <a:spLocks noGrp="1"/>
          </p:cNvSpPr>
          <p:nvPr>
            <p:ph type="title"/>
          </p:nvPr>
        </p:nvSpPr>
        <p:spPr/>
        <p:txBody>
          <a:bodyPr/>
          <a:lstStyle/>
          <a:p>
            <a:r>
              <a:rPr lang="en-US" dirty="0"/>
              <a:t>Acknowledgments</a:t>
            </a:r>
          </a:p>
        </p:txBody>
      </p:sp>
    </p:spTree>
    <p:extLst>
      <p:ext uri="{BB962C8B-B14F-4D97-AF65-F5344CB8AC3E}">
        <p14:creationId xmlns:p14="http://schemas.microsoft.com/office/powerpoint/2010/main" val="2739516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28D002E-0E4B-42D7-9988-B6212EA5892D}"/>
              </a:ext>
            </a:extLst>
          </p:cNvPr>
          <p:cNvSpPr>
            <a:spLocks noGrp="1"/>
          </p:cNvSpPr>
          <p:nvPr>
            <p:ph idx="1"/>
          </p:nvPr>
        </p:nvSpPr>
        <p:spPr/>
        <p:txBody>
          <a:bodyPr/>
          <a:lstStyle/>
          <a:p>
            <a:pPr marL="0" indent="0">
              <a:buNone/>
            </a:pPr>
            <a:endParaRPr lang="en-US" i="1" dirty="0"/>
          </a:p>
          <a:p>
            <a:pPr marL="0" indent="0">
              <a:buNone/>
            </a:pPr>
            <a:r>
              <a:rPr lang="en-US" i="1" dirty="0"/>
              <a:t>The over-arching goal of the Joint CEOS/CGMS Working Group on Climate (WG Climate) will be to improve the systematic availability of Climate Data Records through the coordinated implementation, and further development of the architecture for climate monitoring from space. (</a:t>
            </a:r>
            <a:r>
              <a:rPr lang="en-US" i="1" dirty="0" err="1"/>
              <a:t>ToRs</a:t>
            </a:r>
            <a:r>
              <a:rPr lang="en-US" i="1" dirty="0"/>
              <a:t>)</a:t>
            </a:r>
          </a:p>
          <a:p>
            <a:pPr marL="0" indent="0">
              <a:buNone/>
            </a:pPr>
            <a:endParaRPr lang="en-US" i="1" dirty="0"/>
          </a:p>
          <a:p>
            <a:pPr marL="0" indent="0">
              <a:buNone/>
            </a:pPr>
            <a:endParaRPr lang="en-US" i="1" dirty="0"/>
          </a:p>
        </p:txBody>
      </p:sp>
      <p:sp>
        <p:nvSpPr>
          <p:cNvPr id="3" name="Titel 2">
            <a:extLst>
              <a:ext uri="{FF2B5EF4-FFF2-40B4-BE49-F238E27FC236}">
                <a16:creationId xmlns:a16="http://schemas.microsoft.com/office/drawing/2014/main" id="{1B51EC8B-191A-4458-8564-5791577BD0E6}"/>
              </a:ext>
            </a:extLst>
          </p:cNvPr>
          <p:cNvSpPr>
            <a:spLocks noGrp="1"/>
          </p:cNvSpPr>
          <p:nvPr>
            <p:ph type="title"/>
          </p:nvPr>
        </p:nvSpPr>
        <p:spPr/>
        <p:txBody>
          <a:bodyPr>
            <a:normAutofit fontScale="90000"/>
          </a:bodyPr>
          <a:lstStyle/>
          <a:p>
            <a:r>
              <a:rPr lang="en-US" dirty="0"/>
              <a:t>Joint CEOS/CGMS </a:t>
            </a:r>
            <a:br>
              <a:rPr lang="en-US" dirty="0"/>
            </a:br>
            <a:r>
              <a:rPr lang="en-US" dirty="0"/>
              <a:t>Working Group on Climate</a:t>
            </a:r>
          </a:p>
        </p:txBody>
      </p:sp>
    </p:spTree>
    <p:extLst>
      <p:ext uri="{BB962C8B-B14F-4D97-AF65-F5344CB8AC3E}">
        <p14:creationId xmlns:p14="http://schemas.microsoft.com/office/powerpoint/2010/main" val="3016156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9666" name="Picture 2"/>
          <p:cNvPicPr>
            <a:picLocks noChangeAspect="1" noChangeArrowheads="1"/>
          </p:cNvPicPr>
          <p:nvPr/>
        </p:nvPicPr>
        <p:blipFill>
          <a:blip r:embed="rId3" cstate="print"/>
          <a:srcRect t="2312" b="1434"/>
          <a:stretch>
            <a:fillRect/>
          </a:stretch>
        </p:blipFill>
        <p:spPr bwMode="auto">
          <a:xfrm>
            <a:off x="2083443" y="1487601"/>
            <a:ext cx="9986949" cy="4626591"/>
          </a:xfrm>
          <a:prstGeom prst="rect">
            <a:avLst/>
          </a:prstGeom>
          <a:noFill/>
          <a:ln w="9525">
            <a:noFill/>
            <a:miter lim="800000"/>
            <a:headEnd/>
            <a:tailEnd/>
          </a:ln>
        </p:spPr>
      </p:pic>
      <p:pic>
        <p:nvPicPr>
          <p:cNvPr id="369674" name="Picture 10" descr="CEOS Logo"/>
          <p:cNvPicPr>
            <a:picLocks noChangeAspect="1" noChangeArrowheads="1"/>
          </p:cNvPicPr>
          <p:nvPr/>
        </p:nvPicPr>
        <p:blipFill>
          <a:blip r:embed="rId4" cstate="print"/>
          <a:srcRect/>
          <a:stretch>
            <a:fillRect/>
          </a:stretch>
        </p:blipFill>
        <p:spPr bwMode="auto">
          <a:xfrm>
            <a:off x="486341" y="4622783"/>
            <a:ext cx="2095455" cy="630953"/>
          </a:xfrm>
          <a:prstGeom prst="rect">
            <a:avLst/>
          </a:prstGeom>
          <a:noFill/>
        </p:spPr>
      </p:pic>
      <p:sp>
        <p:nvSpPr>
          <p:cNvPr id="2" name="Title 1"/>
          <p:cNvSpPr>
            <a:spLocks noGrp="1"/>
          </p:cNvSpPr>
          <p:nvPr>
            <p:ph type="title"/>
          </p:nvPr>
        </p:nvSpPr>
        <p:spPr>
          <a:xfrm>
            <a:off x="1821101" y="183138"/>
            <a:ext cx="8705969" cy="1146409"/>
          </a:xfrm>
        </p:spPr>
        <p:txBody>
          <a:bodyPr>
            <a:noAutofit/>
          </a:bodyPr>
          <a:lstStyle/>
          <a:p>
            <a:pPr algn="ctr"/>
            <a:r>
              <a:rPr lang="en-GB" sz="3600" b="1" dirty="0"/>
              <a:t>The Architecture</a:t>
            </a:r>
            <a:br>
              <a:rPr lang="en-GB" sz="3600" b="1" dirty="0"/>
            </a:br>
            <a:r>
              <a:rPr lang="en-GB" sz="3600" b="1" dirty="0"/>
              <a:t>for Climate Monitoring from Space</a:t>
            </a:r>
          </a:p>
        </p:txBody>
      </p:sp>
      <p:pic>
        <p:nvPicPr>
          <p:cNvPr id="369668" name="Picture 4" descr="CGMS"/>
          <p:cNvPicPr>
            <a:picLocks noChangeAspect="1" noChangeArrowheads="1"/>
          </p:cNvPicPr>
          <p:nvPr/>
        </p:nvPicPr>
        <p:blipFill>
          <a:blip r:embed="rId5" cstate="print"/>
          <a:srcRect/>
          <a:stretch>
            <a:fillRect/>
          </a:stretch>
        </p:blipFill>
        <p:spPr bwMode="auto">
          <a:xfrm>
            <a:off x="628136" y="2071767"/>
            <a:ext cx="1340884" cy="1456791"/>
          </a:xfrm>
          <a:prstGeom prst="rect">
            <a:avLst/>
          </a:prstGeom>
          <a:noFill/>
        </p:spPr>
      </p:pic>
      <p:sp>
        <p:nvSpPr>
          <p:cNvPr id="369670" name="AutoShape 6" descr="Résultat de recherche d'images pour &quot;CEOS logo&quot;"/>
          <p:cNvSpPr>
            <a:spLocks noChangeAspect="1" noChangeArrowheads="1"/>
          </p:cNvSpPr>
          <p:nvPr/>
        </p:nvSpPr>
        <p:spPr bwMode="auto">
          <a:xfrm>
            <a:off x="1298578" y="-136524"/>
            <a:ext cx="296863" cy="296863"/>
          </a:xfrm>
          <a:prstGeom prst="rect">
            <a:avLst/>
          </a:prstGeom>
          <a:noFill/>
        </p:spPr>
        <p:txBody>
          <a:bodyPr vert="horz" wrap="square" lIns="91440" tIns="45720" rIns="91440" bIns="45720" numCol="1" anchor="t" anchorCtr="0" compatLnSpc="1">
            <a:prstTxWarp prst="textNoShape">
              <a:avLst/>
            </a:prstTxWarp>
          </a:bodyPr>
          <a:lstStyle/>
          <a:p>
            <a:pPr defTabSz="914377" fontAlgn="base">
              <a:spcBef>
                <a:spcPct val="0"/>
              </a:spcBef>
              <a:spcAft>
                <a:spcPct val="0"/>
              </a:spcAft>
            </a:pPr>
            <a:endParaRPr lang="en-GB" sz="900" b="1">
              <a:solidFill>
                <a:prstClr val="white"/>
              </a:solidFill>
              <a:latin typeface="Tahoma" pitchFamily="34" charset="0"/>
            </a:endParaRPr>
          </a:p>
        </p:txBody>
      </p:sp>
      <p:sp>
        <p:nvSpPr>
          <p:cNvPr id="3" name="Rectangle 2"/>
          <p:cNvSpPr/>
          <p:nvPr/>
        </p:nvSpPr>
        <p:spPr>
          <a:xfrm>
            <a:off x="1" y="5950045"/>
            <a:ext cx="12136551" cy="297454"/>
          </a:xfrm>
          <a:prstGeom prst="rect">
            <a:avLst/>
          </a:prstGeom>
        </p:spPr>
        <p:txBody>
          <a:bodyPr wrap="square">
            <a:spAutoFit/>
          </a:bodyPr>
          <a:lstStyle/>
          <a:p>
            <a:pPr defTabSz="609585"/>
            <a:r>
              <a:rPr lang="en-GB" sz="1333" dirty="0">
                <a:solidFill>
                  <a:prstClr val="black"/>
                </a:solidFill>
                <a:hlinkClick r:id="rId6"/>
              </a:rPr>
              <a:t>http://ceos.org/document_management/Working_Groups/WGClimate/WGClimate_Strategy-Towards-An-%20Architecture-For-Climate-Monitoring-From-Space_2013.pdf</a:t>
            </a:r>
            <a:r>
              <a:rPr lang="en-GB" sz="1333" dirty="0">
                <a:solidFill>
                  <a:prstClr val="black"/>
                </a:solidFill>
              </a:rPr>
              <a:t> </a:t>
            </a:r>
          </a:p>
        </p:txBody>
      </p:sp>
    </p:spTree>
    <p:extLst>
      <p:ext uri="{BB962C8B-B14F-4D97-AF65-F5344CB8AC3E}">
        <p14:creationId xmlns:p14="http://schemas.microsoft.com/office/powerpoint/2010/main" val="304002202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0399" y="148819"/>
            <a:ext cx="8476343" cy="1143000"/>
          </a:xfrm>
        </p:spPr>
        <p:txBody>
          <a:bodyPr>
            <a:normAutofit/>
          </a:bodyPr>
          <a:lstStyle/>
          <a:p>
            <a:r>
              <a:rPr lang="en-GB" sz="3600" b="1" dirty="0"/>
              <a:t>Sustaining Space Capabilities for Climate</a:t>
            </a:r>
          </a:p>
        </p:txBody>
      </p:sp>
      <p:grpSp>
        <p:nvGrpSpPr>
          <p:cNvPr id="4" name="Group 3"/>
          <p:cNvGrpSpPr>
            <a:grpSpLocks noChangeAspect="1"/>
          </p:cNvGrpSpPr>
          <p:nvPr/>
        </p:nvGrpSpPr>
        <p:grpSpPr>
          <a:xfrm>
            <a:off x="92229" y="1547630"/>
            <a:ext cx="6466501" cy="4547718"/>
            <a:chOff x="765060" y="27286285"/>
            <a:chExt cx="19383940" cy="1363221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260970">
              <a:off x="12327310" y="29023101"/>
              <a:ext cx="4520455" cy="5850000"/>
            </a:xfrm>
            <a:prstGeom prst="rect">
              <a:avLst/>
            </a:prstGeom>
          </p:spPr>
        </p:pic>
        <p:pic>
          <p:nvPicPr>
            <p:cNvPr id="6" name="Picture 5"/>
            <p:cNvPicPr>
              <a:picLocks noChangeAspect="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9080484" y="29023101"/>
              <a:ext cx="4520460" cy="5850000"/>
            </a:xfrm>
            <a:prstGeom prst="rect">
              <a:avLst/>
            </a:prstGeom>
          </p:spPr>
        </p:pic>
        <p:pic>
          <p:nvPicPr>
            <p:cNvPr id="7" name="Picture 6"/>
            <p:cNvPicPr>
              <a:picLocks noChangeAspect="1"/>
            </p:cNvPicPr>
            <p:nvPr/>
          </p:nvPicPr>
          <p:blipFill>
            <a:blip r:embed="rId5"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6028520" y="31818695"/>
              <a:ext cx="4520881" cy="585055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755845">
              <a:off x="10544663" y="34385888"/>
              <a:ext cx="4520455" cy="5850000"/>
            </a:xfrm>
            <a:prstGeom prst="rect">
              <a:avLst/>
            </a:prstGeom>
          </p:spPr>
        </p:pic>
        <p:grpSp>
          <p:nvGrpSpPr>
            <p:cNvPr id="9" name="Group 8"/>
            <p:cNvGrpSpPr/>
            <p:nvPr/>
          </p:nvGrpSpPr>
          <p:grpSpPr>
            <a:xfrm>
              <a:off x="765060" y="27286285"/>
              <a:ext cx="19383940" cy="13632210"/>
              <a:chOff x="4499086" y="26746200"/>
              <a:chExt cx="19383940" cy="13632210"/>
            </a:xfrm>
          </p:grpSpPr>
          <p:sp>
            <p:nvSpPr>
              <p:cNvPr id="10" name="Bent Arrow 9"/>
              <p:cNvSpPr/>
              <p:nvPr/>
            </p:nvSpPr>
            <p:spPr>
              <a:xfrm>
                <a:off x="6192031" y="27394626"/>
                <a:ext cx="4350452" cy="3882130"/>
              </a:xfrm>
              <a:prstGeom prst="bentArrow">
                <a:avLst>
                  <a:gd name="adj1" fmla="val 25000"/>
                  <a:gd name="adj2" fmla="val 25000"/>
                  <a:gd name="adj3" fmla="val 25000"/>
                  <a:gd name="adj4" fmla="val 870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Bent Arrow 10"/>
              <p:cNvSpPr/>
              <p:nvPr/>
            </p:nvSpPr>
            <p:spPr>
              <a:xfrm rot="5421414">
                <a:off x="18299825" y="27640836"/>
                <a:ext cx="4350452" cy="3882130"/>
              </a:xfrm>
              <a:prstGeom prst="bentArrow">
                <a:avLst>
                  <a:gd name="adj1" fmla="val 25000"/>
                  <a:gd name="adj2" fmla="val 25000"/>
                  <a:gd name="adj3" fmla="val 25000"/>
                  <a:gd name="adj4" fmla="val 870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Bent Arrow 11"/>
              <p:cNvSpPr/>
              <p:nvPr/>
            </p:nvSpPr>
            <p:spPr>
              <a:xfrm rot="16200000">
                <a:off x="6192031" y="35561810"/>
                <a:ext cx="4350452" cy="3882130"/>
              </a:xfrm>
              <a:prstGeom prst="bentArrow">
                <a:avLst>
                  <a:gd name="adj1" fmla="val 25000"/>
                  <a:gd name="adj2" fmla="val 25000"/>
                  <a:gd name="adj3" fmla="val 25000"/>
                  <a:gd name="adj4" fmla="val 870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Bent Arrow 12"/>
              <p:cNvSpPr/>
              <p:nvPr/>
            </p:nvSpPr>
            <p:spPr>
              <a:xfrm rot="10800000">
                <a:off x="18079176" y="35795971"/>
                <a:ext cx="4350452" cy="3882130"/>
              </a:xfrm>
              <a:prstGeom prst="bentArrow">
                <a:avLst>
                  <a:gd name="adj1" fmla="val 25000"/>
                  <a:gd name="adj2" fmla="val 25000"/>
                  <a:gd name="adj3" fmla="val 25000"/>
                  <a:gd name="adj4" fmla="val 870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extBox 13"/>
              <p:cNvSpPr txBox="1"/>
              <p:nvPr/>
            </p:nvSpPr>
            <p:spPr>
              <a:xfrm>
                <a:off x="19187983" y="32716170"/>
                <a:ext cx="4695043" cy="2158267"/>
              </a:xfrm>
              <a:prstGeom prst="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GB" sz="1200" b="1" dirty="0">
                    <a:solidFill>
                      <a:srgbClr val="FF0000"/>
                    </a:solidFill>
                  </a:rPr>
                  <a:t>ECV Inventory</a:t>
                </a:r>
              </a:p>
              <a:p>
                <a:pPr algn="ctr"/>
                <a:r>
                  <a:rPr lang="en-GB" sz="1200" b="1" dirty="0"/>
                  <a:t>Population</a:t>
                </a:r>
              </a:p>
              <a:p>
                <a:pPr algn="ctr"/>
                <a:r>
                  <a:rPr lang="en-GB" sz="1200" b="1" dirty="0"/>
                  <a:t>Content Verification</a:t>
                </a:r>
              </a:p>
            </p:txBody>
          </p:sp>
          <p:sp>
            <p:nvSpPr>
              <p:cNvPr id="15" name="TextBox 14"/>
              <p:cNvSpPr txBox="1"/>
              <p:nvPr/>
            </p:nvSpPr>
            <p:spPr>
              <a:xfrm>
                <a:off x="10905434" y="37887419"/>
                <a:ext cx="6917762" cy="2490991"/>
              </a:xfrm>
              <a:prstGeom prst="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GB" sz="1200" b="1" dirty="0">
                    <a:solidFill>
                      <a:srgbClr val="FF0000"/>
                    </a:solidFill>
                  </a:rPr>
                  <a:t>Gap Analysis</a:t>
                </a:r>
              </a:p>
              <a:p>
                <a:pPr algn="ctr"/>
                <a:r>
                  <a:rPr lang="en-GB" sz="1200" b="1" dirty="0"/>
                  <a:t>Completeness of ECV Products</a:t>
                </a:r>
              </a:p>
              <a:p>
                <a:pPr algn="ctr"/>
                <a:r>
                  <a:rPr lang="en-GB" sz="1200" b="1" dirty="0"/>
                  <a:t>Sustainability of space segment</a:t>
                </a:r>
              </a:p>
              <a:p>
                <a:pPr algn="ctr"/>
                <a:r>
                  <a:rPr lang="en-GB" sz="1200" b="1" dirty="0"/>
                  <a:t>Missed data usage opportunities</a:t>
                </a:r>
              </a:p>
            </p:txBody>
          </p:sp>
          <p:sp>
            <p:nvSpPr>
              <p:cNvPr id="16" name="TextBox 15"/>
              <p:cNvSpPr txBox="1"/>
              <p:nvPr/>
            </p:nvSpPr>
            <p:spPr>
              <a:xfrm>
                <a:off x="11031396" y="26746200"/>
                <a:ext cx="6665841" cy="1937438"/>
              </a:xfrm>
              <a:prstGeom prst="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GB" sz="1200" b="1" dirty="0">
                    <a:solidFill>
                      <a:srgbClr val="FF0000"/>
                    </a:solidFill>
                  </a:rPr>
                  <a:t>Actions</a:t>
                </a:r>
                <a:r>
                  <a:rPr lang="en-GB" sz="1200" b="1" dirty="0"/>
                  <a:t> </a:t>
                </a:r>
              </a:p>
              <a:p>
                <a:pPr algn="ctr"/>
                <a:r>
                  <a:rPr lang="en-GB" sz="1200" b="1" dirty="0"/>
                  <a:t>Creation of conditions to deliver climate data records</a:t>
                </a:r>
              </a:p>
            </p:txBody>
          </p:sp>
          <p:sp>
            <p:nvSpPr>
              <p:cNvPr id="17" name="TextBox 16"/>
              <p:cNvSpPr txBox="1"/>
              <p:nvPr/>
            </p:nvSpPr>
            <p:spPr>
              <a:xfrm>
                <a:off x="4499086" y="32771425"/>
                <a:ext cx="5111061" cy="1510787"/>
              </a:xfrm>
              <a:prstGeom prst="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GB" sz="1200" b="1" dirty="0">
                    <a:solidFill>
                      <a:srgbClr val="FF0000"/>
                    </a:solidFill>
                  </a:rPr>
                  <a:t>Recommendations</a:t>
                </a:r>
                <a:r>
                  <a:rPr lang="en-GB" sz="1200" b="1" dirty="0"/>
                  <a:t> </a:t>
                </a:r>
                <a:r>
                  <a:rPr lang="en-GB" sz="1200" b="1" dirty="0">
                    <a:solidFill>
                      <a:srgbClr val="FF0000"/>
                    </a:solidFill>
                  </a:rPr>
                  <a:t>to mitigate gaps</a:t>
                </a:r>
              </a:p>
            </p:txBody>
          </p:sp>
        </p:grpSp>
      </p:grpSp>
      <p:sp>
        <p:nvSpPr>
          <p:cNvPr id="18" name="Content Placeholder 2"/>
          <p:cNvSpPr>
            <a:spLocks noGrp="1"/>
          </p:cNvSpPr>
          <p:nvPr>
            <p:ph sz="quarter" idx="4294967295"/>
          </p:nvPr>
        </p:nvSpPr>
        <p:spPr>
          <a:xfrm>
            <a:off x="6721991" y="1463363"/>
            <a:ext cx="5453161" cy="4692575"/>
          </a:xfrm>
          <a:prstGeom prst="rect">
            <a:avLst/>
          </a:prstGeom>
        </p:spPr>
        <p:txBody>
          <a:bodyPr>
            <a:normAutofit/>
          </a:bodyPr>
          <a:lstStyle/>
          <a:p>
            <a:pPr marL="457200" indent="-457200">
              <a:spcBef>
                <a:spcPts val="600"/>
              </a:spcBef>
            </a:pPr>
            <a:r>
              <a:rPr lang="en-GB" sz="1800" dirty="0"/>
              <a:t>The ECV Inventory fully d</a:t>
            </a:r>
            <a:r>
              <a:rPr lang="en-US" sz="1800" dirty="0"/>
              <a:t>escribes current and planned provision of ECVs</a:t>
            </a:r>
          </a:p>
          <a:p>
            <a:pPr marL="457200" indent="-457200">
              <a:spcBef>
                <a:spcPts val="600"/>
              </a:spcBef>
            </a:pPr>
            <a:r>
              <a:rPr lang="en-US" sz="1800" dirty="0"/>
              <a:t>WG Climate gap analysis used to address actions</a:t>
            </a:r>
            <a:endParaRPr lang="en-GB" sz="1800" dirty="0"/>
          </a:p>
          <a:p>
            <a:pPr marL="457200" indent="-457200">
              <a:spcBef>
                <a:spcPts val="600"/>
              </a:spcBef>
            </a:pPr>
            <a:r>
              <a:rPr lang="en-GB" sz="1800" dirty="0"/>
              <a:t>Data access is free and open for more than 98% of the data records</a:t>
            </a:r>
          </a:p>
          <a:p>
            <a:pPr marL="457200" indent="-457200">
              <a:spcBef>
                <a:spcPts val="600"/>
              </a:spcBef>
            </a:pPr>
            <a:r>
              <a:rPr lang="en-GB" sz="1800" dirty="0"/>
              <a:t>Basis for GCOS Status Report contribution</a:t>
            </a:r>
          </a:p>
          <a:p>
            <a:pPr marL="457200" indent="-457200">
              <a:spcBef>
                <a:spcPts val="600"/>
              </a:spcBef>
            </a:pPr>
            <a:r>
              <a:rPr lang="en-GB" sz="1800" dirty="0"/>
              <a:t>The 2021 Inventory fills previously identified gaps for the ECVs including lightning, sea-surface salinity, above ground biomass, and permafrost</a:t>
            </a:r>
            <a:br>
              <a:rPr lang="en-GB" sz="1800" dirty="0"/>
            </a:br>
            <a:r>
              <a:rPr lang="en-GB" sz="1800" dirty="0"/>
              <a:t>(latter two support Global Stocktake)</a:t>
            </a:r>
          </a:p>
          <a:p>
            <a:pPr marL="457200" indent="-457200">
              <a:spcBef>
                <a:spcPts val="600"/>
              </a:spcBef>
            </a:pPr>
            <a:r>
              <a:rPr lang="en-GB" sz="1800" dirty="0"/>
              <a:t>Analysis of Global Stocktake CDR-related needs may extend the variable set beyond current GCOS-listed ECVs (examples: mangroves, agriculture, </a:t>
            </a:r>
            <a:r>
              <a:rPr lang="en-GB" sz="1800" dirty="0" err="1"/>
              <a:t>a.o.</a:t>
            </a:r>
            <a:r>
              <a:rPr lang="en-GB" sz="1800" dirty="0"/>
              <a:t>)</a:t>
            </a:r>
          </a:p>
          <a:p>
            <a:pPr marL="457200" indent="-457200">
              <a:spcBef>
                <a:spcPts val="600"/>
              </a:spcBef>
            </a:pPr>
            <a:r>
              <a:rPr lang="en-GB" sz="1800" dirty="0"/>
              <a:t>Feedback to GCOS, hence to UNFCCC</a:t>
            </a:r>
          </a:p>
        </p:txBody>
      </p:sp>
      <p:sp>
        <p:nvSpPr>
          <p:cNvPr id="3" name="Rectangle 2"/>
          <p:cNvSpPr/>
          <p:nvPr/>
        </p:nvSpPr>
        <p:spPr>
          <a:xfrm>
            <a:off x="5348217" y="6477523"/>
            <a:ext cx="4432239" cy="369332"/>
          </a:xfrm>
          <a:prstGeom prst="rect">
            <a:avLst/>
          </a:prstGeom>
        </p:spPr>
        <p:txBody>
          <a:bodyPr wrap="none">
            <a:spAutoFit/>
          </a:bodyPr>
          <a:lstStyle/>
          <a:p>
            <a:r>
              <a:rPr lang="en-GB" dirty="0">
                <a:hlinkClick r:id="rId7"/>
              </a:rPr>
              <a:t>https://climatemonitoring.info/ecvinventory/</a:t>
            </a:r>
            <a:endParaRPr lang="en-GB" dirty="0"/>
          </a:p>
        </p:txBody>
      </p:sp>
      <p:sp>
        <p:nvSpPr>
          <p:cNvPr id="19" name="Ellipse 18">
            <a:extLst>
              <a:ext uri="{FF2B5EF4-FFF2-40B4-BE49-F238E27FC236}">
                <a16:creationId xmlns:a16="http://schemas.microsoft.com/office/drawing/2014/main" id="{27F763D9-9111-4D2F-B2CD-5CB8DF77C1B3}"/>
              </a:ext>
            </a:extLst>
          </p:cNvPr>
          <p:cNvSpPr/>
          <p:nvPr/>
        </p:nvSpPr>
        <p:spPr>
          <a:xfrm>
            <a:off x="2143581" y="5220497"/>
            <a:ext cx="2504713" cy="914400"/>
          </a:xfrm>
          <a:prstGeom prst="ellipse">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5892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0399" y="148819"/>
            <a:ext cx="8662220" cy="1143000"/>
          </a:xfrm>
        </p:spPr>
        <p:txBody>
          <a:bodyPr>
            <a:normAutofit/>
          </a:bodyPr>
          <a:lstStyle/>
          <a:p>
            <a:r>
              <a:rPr lang="en-GB" sz="3600" b="1" dirty="0"/>
              <a:t>Addressing Observational Needs of UNFCCC</a:t>
            </a:r>
          </a:p>
        </p:txBody>
      </p:sp>
      <p:grpSp>
        <p:nvGrpSpPr>
          <p:cNvPr id="6" name="Group 5"/>
          <p:cNvGrpSpPr/>
          <p:nvPr/>
        </p:nvGrpSpPr>
        <p:grpSpPr>
          <a:xfrm>
            <a:off x="348554" y="4952518"/>
            <a:ext cx="3039370" cy="682370"/>
            <a:chOff x="348553" y="4626888"/>
            <a:chExt cx="4681967" cy="1008000"/>
          </a:xfrm>
        </p:grpSpPr>
        <p:pic>
          <p:nvPicPr>
            <p:cNvPr id="12" name="Picture 11"/>
            <p:cNvPicPr>
              <a:picLocks/>
            </p:cNvPicPr>
            <p:nvPr/>
          </p:nvPicPr>
          <p:blipFill>
            <a:blip r:embed="rId3" cstate="print"/>
            <a:stretch>
              <a:fillRect/>
            </a:stretch>
          </p:blipFill>
          <p:spPr>
            <a:xfrm>
              <a:off x="1641242" y="4775611"/>
              <a:ext cx="2296947" cy="710555"/>
            </a:xfrm>
            <a:prstGeom prst="rect">
              <a:avLst/>
            </a:prstGeom>
          </p:spPr>
        </p:pic>
        <p:pic>
          <p:nvPicPr>
            <p:cNvPr id="13" name="Picture 12"/>
            <p:cNvPicPr>
              <a:picLocks noChangeArrowheads="1"/>
            </p:cNvPicPr>
            <p:nvPr/>
          </p:nvPicPr>
          <p:blipFill>
            <a:blip r:embed="rId4" cstate="print"/>
            <a:srcRect/>
            <a:stretch>
              <a:fillRect/>
            </a:stretch>
          </p:blipFill>
          <p:spPr bwMode="auto">
            <a:xfrm>
              <a:off x="348553" y="4742250"/>
              <a:ext cx="1292689" cy="777277"/>
            </a:xfrm>
            <a:prstGeom prst="rect">
              <a:avLst/>
            </a:prstGeom>
            <a:noFill/>
            <a:ln w="12700">
              <a:noFill/>
              <a:miter lim="800000"/>
              <a:headEnd/>
              <a:tailEnd/>
            </a:ln>
          </p:spPr>
        </p:pic>
        <p:pic>
          <p:nvPicPr>
            <p:cNvPr id="14" name="Picture 13"/>
            <p:cNvPicPr>
              <a:picLocks/>
            </p:cNvPicPr>
            <p:nvPr/>
          </p:nvPicPr>
          <p:blipFill>
            <a:blip r:embed="rId5" cstate="print"/>
            <a:stretch>
              <a:fillRect/>
            </a:stretch>
          </p:blipFill>
          <p:spPr>
            <a:xfrm>
              <a:off x="4022522" y="4626888"/>
              <a:ext cx="1007998" cy="1008000"/>
            </a:xfrm>
            <a:prstGeom prst="rect">
              <a:avLst/>
            </a:prstGeom>
          </p:spPr>
        </p:pic>
      </p:grpSp>
      <p:grpSp>
        <p:nvGrpSpPr>
          <p:cNvPr id="3" name="Group 2"/>
          <p:cNvGrpSpPr/>
          <p:nvPr/>
        </p:nvGrpSpPr>
        <p:grpSpPr>
          <a:xfrm>
            <a:off x="5112150" y="4100761"/>
            <a:ext cx="3395866" cy="2029479"/>
            <a:chOff x="3834113" y="3075570"/>
            <a:chExt cx="2546900" cy="1522109"/>
          </a:xfrm>
        </p:grpSpPr>
        <p:sp>
          <p:nvSpPr>
            <p:cNvPr id="8" name="TextBox 7"/>
            <p:cNvSpPr txBox="1"/>
            <p:nvPr/>
          </p:nvSpPr>
          <p:spPr>
            <a:xfrm>
              <a:off x="3963090" y="4251430"/>
              <a:ext cx="2290146" cy="346249"/>
            </a:xfrm>
            <a:prstGeom prst="rect">
              <a:avLst/>
            </a:prstGeom>
            <a:noFill/>
          </p:spPr>
          <p:txBody>
            <a:bodyPr wrap="none" rtlCol="0">
              <a:spAutoFit/>
            </a:bodyPr>
            <a:lstStyle/>
            <a:p>
              <a:pPr defTabSz="609585"/>
              <a:r>
                <a:rPr lang="en-GB" sz="2400" b="1" dirty="0">
                  <a:solidFill>
                    <a:srgbClr val="1F497D"/>
                  </a:solidFill>
                </a:rPr>
                <a:t>Coordinated Response</a:t>
              </a:r>
            </a:p>
          </p:txBody>
        </p:sp>
        <p:sp>
          <p:nvSpPr>
            <p:cNvPr id="23" name="Left Arrow 22"/>
            <p:cNvSpPr/>
            <p:nvPr/>
          </p:nvSpPr>
          <p:spPr>
            <a:xfrm>
              <a:off x="4261023" y="3075570"/>
              <a:ext cx="1730477" cy="404747"/>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GB" sz="2400">
                <a:solidFill>
                  <a:prstClr val="white"/>
                </a:solidFill>
              </a:endParaRPr>
            </a:p>
          </p:txBody>
        </p:sp>
        <p:sp>
          <p:nvSpPr>
            <p:cNvPr id="24" name="Left Arrow 23"/>
            <p:cNvSpPr/>
            <p:nvPr/>
          </p:nvSpPr>
          <p:spPr>
            <a:xfrm rot="10800000">
              <a:off x="4261023" y="3879722"/>
              <a:ext cx="1730477" cy="40474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GB" sz="2400">
                <a:solidFill>
                  <a:prstClr val="white"/>
                </a:solidFill>
              </a:endParaRPr>
            </a:p>
          </p:txBody>
        </p:sp>
        <p:sp>
          <p:nvSpPr>
            <p:cNvPr id="25" name="TextBox 24"/>
            <p:cNvSpPr txBox="1"/>
            <p:nvPr/>
          </p:nvSpPr>
          <p:spPr>
            <a:xfrm>
              <a:off x="3834113" y="3416679"/>
              <a:ext cx="2546900" cy="346249"/>
            </a:xfrm>
            <a:prstGeom prst="rect">
              <a:avLst/>
            </a:prstGeom>
            <a:noFill/>
          </p:spPr>
          <p:txBody>
            <a:bodyPr wrap="none" rtlCol="0">
              <a:spAutoFit/>
            </a:bodyPr>
            <a:lstStyle/>
            <a:p>
              <a:pPr defTabSz="609585"/>
              <a:r>
                <a:rPr lang="en-GB" sz="2400" b="1" dirty="0">
                  <a:solidFill>
                    <a:srgbClr val="C00000"/>
                  </a:solidFill>
                </a:rPr>
                <a:t>Needs and Requirements</a:t>
              </a:r>
            </a:p>
          </p:txBody>
        </p:sp>
      </p:grpSp>
      <p:sp>
        <p:nvSpPr>
          <p:cNvPr id="30" name="TextBox 29"/>
          <p:cNvSpPr txBox="1"/>
          <p:nvPr/>
        </p:nvSpPr>
        <p:spPr>
          <a:xfrm>
            <a:off x="1187723" y="3150572"/>
            <a:ext cx="3016980" cy="913199"/>
          </a:xfrm>
          <a:prstGeom prst="rect">
            <a:avLst/>
          </a:prstGeom>
          <a:noFill/>
        </p:spPr>
        <p:txBody>
          <a:bodyPr wrap="none" rtlCol="0">
            <a:spAutoFit/>
          </a:bodyPr>
          <a:lstStyle/>
          <a:p>
            <a:pPr defTabSz="609585"/>
            <a:r>
              <a:rPr lang="en-GB" sz="2667" b="1" dirty="0">
                <a:solidFill>
                  <a:srgbClr val="1F497D"/>
                </a:solidFill>
              </a:rPr>
              <a:t>Reports on Progress</a:t>
            </a:r>
          </a:p>
          <a:p>
            <a:pPr defTabSz="609585"/>
            <a:r>
              <a:rPr lang="en-GB" sz="2667" b="1" dirty="0">
                <a:solidFill>
                  <a:srgbClr val="1F497D"/>
                </a:solidFill>
              </a:rPr>
              <a:t>@ SBSTA/COP</a:t>
            </a:r>
          </a:p>
        </p:txBody>
      </p:sp>
      <p:sp>
        <p:nvSpPr>
          <p:cNvPr id="31" name="Left Arrow 30"/>
          <p:cNvSpPr/>
          <p:nvPr/>
        </p:nvSpPr>
        <p:spPr>
          <a:xfrm rot="5400000">
            <a:off x="473038" y="3578902"/>
            <a:ext cx="1043716" cy="5396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GB" sz="2400">
              <a:solidFill>
                <a:prstClr val="white"/>
              </a:solidFill>
            </a:endParaRPr>
          </a:p>
        </p:txBody>
      </p:sp>
      <p:sp>
        <p:nvSpPr>
          <p:cNvPr id="33" name="TextBox 32"/>
          <p:cNvSpPr txBox="1"/>
          <p:nvPr/>
        </p:nvSpPr>
        <p:spPr>
          <a:xfrm>
            <a:off x="4692997" y="1578737"/>
            <a:ext cx="7364604" cy="1938992"/>
          </a:xfrm>
          <a:prstGeom prst="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defTabSz="609585"/>
            <a:r>
              <a:rPr lang="en-US" sz="2400" b="1" dirty="0">
                <a:solidFill>
                  <a:srgbClr val="1F497D"/>
                </a:solidFill>
              </a:rPr>
              <a:t>COP-21 Paris Agreement: Adaptation (Article 7(c)):</a:t>
            </a:r>
          </a:p>
          <a:p>
            <a:pPr defTabSz="609585"/>
            <a:r>
              <a:rPr lang="en-US" sz="2400" dirty="0">
                <a:solidFill>
                  <a:srgbClr val="1F497D"/>
                </a:solidFill>
              </a:rPr>
              <a:t>Strengthening scientific knowledge on climate, including research, </a:t>
            </a:r>
            <a:r>
              <a:rPr lang="en-US" sz="2400" b="1" dirty="0">
                <a:solidFill>
                  <a:srgbClr val="FF0000"/>
                </a:solidFill>
              </a:rPr>
              <a:t>systematic observation of the climate system</a:t>
            </a:r>
            <a:r>
              <a:rPr lang="en-US" sz="2400" dirty="0">
                <a:solidFill>
                  <a:srgbClr val="1F497D"/>
                </a:solidFill>
              </a:rPr>
              <a:t> and early warning systems, in a manner that informs climate services and supports decision-making. </a:t>
            </a:r>
          </a:p>
        </p:txBody>
      </p:sp>
      <p:pic>
        <p:nvPicPr>
          <p:cNvPr id="34" name="Picture 33"/>
          <p:cNvPicPr>
            <a:picLocks noChangeAspect="1"/>
          </p:cNvPicPr>
          <p:nvPr/>
        </p:nvPicPr>
        <p:blipFill>
          <a:blip r:embed="rId6" cstate="print">
            <a:duotone>
              <a:prstClr val="black"/>
              <a:srgbClr val="0070C0">
                <a:tint val="45000"/>
                <a:satMod val="400000"/>
              </a:srgbClr>
            </a:duotone>
            <a:extLst>
              <a:ext uri="{28A0092B-C50C-407E-A947-70E740481C1C}">
                <a14:useLocalDpi xmlns:a14="http://schemas.microsoft.com/office/drawing/2010/main" val="0"/>
              </a:ext>
            </a:extLst>
          </a:blip>
          <a:stretch>
            <a:fillRect/>
          </a:stretch>
        </p:blipFill>
        <p:spPr>
          <a:xfrm>
            <a:off x="288088" y="1789707"/>
            <a:ext cx="4064000" cy="1207008"/>
          </a:xfrm>
          <a:prstGeom prst="rect">
            <a:avLst/>
          </a:prstGeom>
        </p:spPr>
      </p:pic>
      <p:sp>
        <p:nvSpPr>
          <p:cNvPr id="17" name="Left Arrow 16"/>
          <p:cNvSpPr/>
          <p:nvPr/>
        </p:nvSpPr>
        <p:spPr>
          <a:xfrm rot="16200000">
            <a:off x="10507771" y="3994715"/>
            <a:ext cx="1043716" cy="5396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GB" sz="2400">
              <a:solidFill>
                <a:prstClr val="white"/>
              </a:solidFill>
            </a:endParaRPr>
          </a:p>
        </p:txBody>
      </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22945" y="3984397"/>
            <a:ext cx="1512229" cy="2137600"/>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19465" y="3992640"/>
            <a:ext cx="1510400" cy="2137600"/>
          </a:xfrm>
          <a:prstGeom prst="rect">
            <a:avLst/>
          </a:prstGeom>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92831" y="4866065"/>
            <a:ext cx="1970154" cy="882016"/>
          </a:xfrm>
          <a:prstGeom prst="rect">
            <a:avLst/>
          </a:prstGeom>
        </p:spPr>
      </p:pic>
    </p:spTree>
    <p:extLst>
      <p:ext uri="{BB962C8B-B14F-4D97-AF65-F5344CB8AC3E}">
        <p14:creationId xmlns:p14="http://schemas.microsoft.com/office/powerpoint/2010/main" val="4134989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34248F4-6545-4147-A76B-91DDF83BAD93}"/>
              </a:ext>
            </a:extLst>
          </p:cNvPr>
          <p:cNvSpPr>
            <a:spLocks noGrp="1"/>
          </p:cNvSpPr>
          <p:nvPr>
            <p:ph idx="1"/>
          </p:nvPr>
        </p:nvSpPr>
        <p:spPr/>
        <p:txBody>
          <a:bodyPr>
            <a:normAutofit/>
          </a:bodyPr>
          <a:lstStyle/>
          <a:p>
            <a:pPr marL="0" indent="0">
              <a:buNone/>
            </a:pPr>
            <a:r>
              <a:rPr lang="en-US" dirty="0"/>
              <a:t>2009		GEO Carbon Strategy</a:t>
            </a:r>
          </a:p>
          <a:p>
            <a:pPr marL="0" indent="0">
              <a:buNone/>
            </a:pPr>
            <a:r>
              <a:rPr lang="en-US" dirty="0"/>
              <a:t>2014		CEOS Strategy for Carbon Observation from Space</a:t>
            </a:r>
          </a:p>
          <a:p>
            <a:pPr marL="0" indent="0">
              <a:buNone/>
            </a:pPr>
            <a:r>
              <a:rPr lang="en-US" dirty="0"/>
              <a:t>2014		Detailing the Carbon action items (Lead CEOS SIT)</a:t>
            </a:r>
          </a:p>
          <a:p>
            <a:pPr marL="0" indent="0">
              <a:buNone/>
            </a:pPr>
            <a:r>
              <a:rPr lang="en-US" dirty="0"/>
              <a:t>2018		Greenhouse Gas Whitepaper (AC-VC, D. Crisp et al.)</a:t>
            </a:r>
          </a:p>
          <a:p>
            <a:pPr marL="0" indent="0">
              <a:buNone/>
            </a:pPr>
            <a:r>
              <a:rPr lang="en-US" dirty="0"/>
              <a:t>2020		Greenhouse Gas Roadmap</a:t>
            </a:r>
          </a:p>
          <a:p>
            <a:pPr marL="0" indent="0">
              <a:buNone/>
            </a:pPr>
            <a:r>
              <a:rPr lang="en-US" dirty="0"/>
              <a:t>2021		CEOS Global </a:t>
            </a:r>
            <a:r>
              <a:rPr lang="en-US" dirty="0" err="1"/>
              <a:t>Stocktake</a:t>
            </a:r>
            <a:r>
              <a:rPr lang="en-US" dirty="0"/>
              <a:t> Strategy</a:t>
            </a:r>
          </a:p>
          <a:p>
            <a:pPr marL="0" indent="0">
              <a:buNone/>
            </a:pPr>
            <a:r>
              <a:rPr lang="en-US" dirty="0"/>
              <a:t>2022		CEOS AFOLU Roadmap</a:t>
            </a:r>
          </a:p>
          <a:p>
            <a:pPr marL="0" indent="0">
              <a:buNone/>
            </a:pPr>
            <a:endParaRPr lang="en-US" dirty="0"/>
          </a:p>
        </p:txBody>
      </p:sp>
      <p:sp>
        <p:nvSpPr>
          <p:cNvPr id="3" name="Titel 2">
            <a:extLst>
              <a:ext uri="{FF2B5EF4-FFF2-40B4-BE49-F238E27FC236}">
                <a16:creationId xmlns:a16="http://schemas.microsoft.com/office/drawing/2014/main" id="{6109E5E9-D522-4F9D-BE46-F948DEF325F6}"/>
              </a:ext>
            </a:extLst>
          </p:cNvPr>
          <p:cNvSpPr>
            <a:spLocks noGrp="1"/>
          </p:cNvSpPr>
          <p:nvPr>
            <p:ph type="title"/>
          </p:nvPr>
        </p:nvSpPr>
        <p:spPr/>
        <p:txBody>
          <a:bodyPr>
            <a:normAutofit fontScale="90000"/>
          </a:bodyPr>
          <a:lstStyle/>
          <a:p>
            <a:r>
              <a:rPr lang="en-US" dirty="0"/>
              <a:t>Carbon:</a:t>
            </a:r>
            <a:br>
              <a:rPr lang="en-US" dirty="0"/>
            </a:br>
            <a:r>
              <a:rPr lang="en-US" dirty="0"/>
              <a:t> Brief look back</a:t>
            </a:r>
          </a:p>
        </p:txBody>
      </p:sp>
    </p:spTree>
    <p:extLst>
      <p:ext uri="{BB962C8B-B14F-4D97-AF65-F5344CB8AC3E}">
        <p14:creationId xmlns:p14="http://schemas.microsoft.com/office/powerpoint/2010/main" val="1330702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0C26ED1-6DF0-46A9-AABE-939535F67979}"/>
              </a:ext>
            </a:extLst>
          </p:cNvPr>
          <p:cNvSpPr>
            <a:spLocks noGrp="1"/>
          </p:cNvSpPr>
          <p:nvPr>
            <p:ph idx="1"/>
          </p:nvPr>
        </p:nvSpPr>
        <p:spPr/>
        <p:txBody>
          <a:bodyPr>
            <a:normAutofit fontScale="92500" lnSpcReduction="20000"/>
          </a:bodyPr>
          <a:lstStyle/>
          <a:p>
            <a:r>
              <a:rPr lang="en-US" dirty="0"/>
              <a:t>See </a:t>
            </a:r>
            <a:r>
              <a:rPr lang="de-DE" dirty="0">
                <a:hlinkClick r:id="rId3"/>
              </a:rPr>
              <a:t>GST_Strategy_Paper_V3.1.pdf (ceos.org)</a:t>
            </a:r>
            <a:endParaRPr lang="de-DE" dirty="0"/>
          </a:p>
          <a:p>
            <a:r>
              <a:rPr lang="en-US" dirty="0"/>
              <a:t>Summary of how agencies can support the first Global </a:t>
            </a:r>
            <a:r>
              <a:rPr lang="en-US" dirty="0" err="1"/>
              <a:t>Stocktake</a:t>
            </a:r>
            <a:r>
              <a:rPr lang="en-US" dirty="0"/>
              <a:t> and the subsequent ones</a:t>
            </a:r>
          </a:p>
          <a:p>
            <a:r>
              <a:rPr lang="en-US" dirty="0"/>
              <a:t>9 Recommendations which are included as action items into the work plan</a:t>
            </a:r>
          </a:p>
          <a:p>
            <a:r>
              <a:rPr lang="en-US" dirty="0"/>
              <a:t>Action item 1 &amp; 2 obligate the different CEOS (and participating CGMS) bodies to refine the GHG roadmap:</a:t>
            </a:r>
            <a:br>
              <a:rPr lang="en-US" dirty="0"/>
            </a:br>
            <a:r>
              <a:rPr lang="en-US" dirty="0"/>
              <a:t>Identify if/when needed additional ECVs / constraints etc. with respect to Land surface and Ocean</a:t>
            </a:r>
          </a:p>
          <a:p>
            <a:r>
              <a:rPr lang="en-US" dirty="0" err="1"/>
              <a:t>WGClimate</a:t>
            </a:r>
            <a:r>
              <a:rPr lang="en-US" dirty="0"/>
              <a:t> can contribute by capitalization of its ECV inventory as one step through a dedicated gap analysis</a:t>
            </a:r>
          </a:p>
        </p:txBody>
      </p:sp>
      <p:sp>
        <p:nvSpPr>
          <p:cNvPr id="3" name="Titel 2">
            <a:extLst>
              <a:ext uri="{FF2B5EF4-FFF2-40B4-BE49-F238E27FC236}">
                <a16:creationId xmlns:a16="http://schemas.microsoft.com/office/drawing/2014/main" id="{0AB4C29A-73E2-4F79-997A-18588E6B5306}"/>
              </a:ext>
            </a:extLst>
          </p:cNvPr>
          <p:cNvSpPr>
            <a:spLocks noGrp="1"/>
          </p:cNvSpPr>
          <p:nvPr>
            <p:ph type="title"/>
          </p:nvPr>
        </p:nvSpPr>
        <p:spPr/>
        <p:txBody>
          <a:bodyPr/>
          <a:lstStyle/>
          <a:p>
            <a:r>
              <a:rPr lang="en-US" dirty="0"/>
              <a:t>CEOS GST Strategy</a:t>
            </a:r>
          </a:p>
        </p:txBody>
      </p:sp>
    </p:spTree>
    <p:extLst>
      <p:ext uri="{BB962C8B-B14F-4D97-AF65-F5344CB8AC3E}">
        <p14:creationId xmlns:p14="http://schemas.microsoft.com/office/powerpoint/2010/main" val="2413207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1BAD5C0-DF22-4D19-9473-1586DD1F0929}"/>
              </a:ext>
            </a:extLst>
          </p:cNvPr>
          <p:cNvSpPr>
            <a:spLocks noGrp="1"/>
          </p:cNvSpPr>
          <p:nvPr>
            <p:ph idx="1"/>
          </p:nvPr>
        </p:nvSpPr>
        <p:spPr/>
        <p:txBody>
          <a:bodyPr/>
          <a:lstStyle/>
          <a:p>
            <a:pPr marL="0" indent="0">
              <a:buNone/>
            </a:pPr>
            <a:r>
              <a:rPr lang="en-US" dirty="0"/>
              <a:t>Overarching motivation is given three-fold</a:t>
            </a:r>
          </a:p>
          <a:p>
            <a:r>
              <a:rPr lang="en-US" dirty="0"/>
              <a:t>Supporting the CEOS GST Strategy</a:t>
            </a:r>
          </a:p>
          <a:p>
            <a:r>
              <a:rPr lang="en-US" dirty="0"/>
              <a:t>Carrying out the regular process of the gap analysis with providing recommendations to CEOS and CGMS agencies</a:t>
            </a:r>
          </a:p>
          <a:p>
            <a:r>
              <a:rPr lang="en-US" dirty="0"/>
              <a:t>Preparing and providing feedback to GCOS but also to other </a:t>
            </a:r>
            <a:r>
              <a:rPr lang="en-US" dirty="0" err="1"/>
              <a:t>programmes</a:t>
            </a:r>
            <a:br>
              <a:rPr lang="en-US" dirty="0"/>
            </a:br>
            <a:r>
              <a:rPr lang="en-US" dirty="0"/>
              <a:t>Note: Preparation of comprehensive response to the GCOS Implementation Plan (2022) will be prepared in 2023</a:t>
            </a:r>
          </a:p>
        </p:txBody>
      </p:sp>
      <p:sp>
        <p:nvSpPr>
          <p:cNvPr id="3" name="Titel 2">
            <a:extLst>
              <a:ext uri="{FF2B5EF4-FFF2-40B4-BE49-F238E27FC236}">
                <a16:creationId xmlns:a16="http://schemas.microsoft.com/office/drawing/2014/main" id="{238E6F3C-E933-48CA-91CF-8FFC08C9B3F1}"/>
              </a:ext>
            </a:extLst>
          </p:cNvPr>
          <p:cNvSpPr>
            <a:spLocks noGrp="1"/>
          </p:cNvSpPr>
          <p:nvPr>
            <p:ph type="title"/>
          </p:nvPr>
        </p:nvSpPr>
        <p:spPr/>
        <p:txBody>
          <a:bodyPr/>
          <a:lstStyle/>
          <a:p>
            <a:r>
              <a:rPr lang="en-US" dirty="0"/>
              <a:t>ECV inventory gap analysis</a:t>
            </a:r>
          </a:p>
        </p:txBody>
      </p:sp>
    </p:spTree>
    <p:extLst>
      <p:ext uri="{BB962C8B-B14F-4D97-AF65-F5344CB8AC3E}">
        <p14:creationId xmlns:p14="http://schemas.microsoft.com/office/powerpoint/2010/main" val="3643673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D4451A16-FC2C-45CE-BFC6-10C9B486A8CE}"/>
              </a:ext>
            </a:extLst>
          </p:cNvPr>
          <p:cNvSpPr>
            <a:spLocks noGrp="1"/>
          </p:cNvSpPr>
          <p:nvPr>
            <p:ph idx="1"/>
          </p:nvPr>
        </p:nvSpPr>
        <p:spPr/>
        <p:txBody>
          <a:bodyPr/>
          <a:lstStyle/>
          <a:p>
            <a:r>
              <a:rPr lang="en-US" dirty="0"/>
              <a:t>Topical introduction through dedicated presentations</a:t>
            </a:r>
          </a:p>
          <a:p>
            <a:pPr lvl="1"/>
            <a:r>
              <a:rPr lang="en-US" dirty="0"/>
              <a:t>Related variables and gaps (John Worden / JPL)</a:t>
            </a:r>
          </a:p>
          <a:p>
            <a:pPr lvl="1"/>
            <a:r>
              <a:rPr lang="en-US" dirty="0"/>
              <a:t>AFOLU and biosphere variables (Osamu Ochiai / JAXA)</a:t>
            </a:r>
          </a:p>
          <a:p>
            <a:pPr lvl="1"/>
            <a:r>
              <a:rPr lang="en-US" dirty="0"/>
              <a:t>Ocean variables (Paolo Cipollini / ESA)</a:t>
            </a:r>
          </a:p>
          <a:p>
            <a:pPr lvl="1"/>
            <a:r>
              <a:rPr lang="en-US" dirty="0"/>
              <a:t>Integrated system approach for the use of observations in Monitoring Verifications Systems (MVS) (Richard Engelen / ECMWF)</a:t>
            </a:r>
          </a:p>
          <a:p>
            <a:r>
              <a:rPr lang="en-US" dirty="0"/>
              <a:t>WMO presentation about recent GHG workshop</a:t>
            </a:r>
          </a:p>
          <a:p>
            <a:r>
              <a:rPr lang="en-US" dirty="0"/>
              <a:t>GCOS presentation about the Implementation Plan 2022</a:t>
            </a:r>
          </a:p>
        </p:txBody>
      </p:sp>
      <p:sp>
        <p:nvSpPr>
          <p:cNvPr id="3" name="Titel 2">
            <a:extLst>
              <a:ext uri="{FF2B5EF4-FFF2-40B4-BE49-F238E27FC236}">
                <a16:creationId xmlns:a16="http://schemas.microsoft.com/office/drawing/2014/main" id="{72F6A206-17CE-4144-AA92-67BAFB04111D}"/>
              </a:ext>
            </a:extLst>
          </p:cNvPr>
          <p:cNvSpPr>
            <a:spLocks noGrp="1"/>
          </p:cNvSpPr>
          <p:nvPr>
            <p:ph type="title"/>
          </p:nvPr>
        </p:nvSpPr>
        <p:spPr/>
        <p:txBody>
          <a:bodyPr/>
          <a:lstStyle/>
          <a:p>
            <a:r>
              <a:rPr lang="en-US" dirty="0"/>
              <a:t>Workshop Detailed Background</a:t>
            </a:r>
          </a:p>
        </p:txBody>
      </p:sp>
    </p:spTree>
    <p:extLst>
      <p:ext uri="{BB962C8B-B14F-4D97-AF65-F5344CB8AC3E}">
        <p14:creationId xmlns:p14="http://schemas.microsoft.com/office/powerpoint/2010/main" val="3847285299"/>
      </p:ext>
    </p:extLst>
  </p:cSld>
  <p:clrMapOvr>
    <a:masterClrMapping/>
  </p:clrMapOvr>
</p:sld>
</file>

<file path=ppt/theme/theme1.xml><?xml version="1.0" encoding="utf-8"?>
<a:theme xmlns:a="http://schemas.openxmlformats.org/drawingml/2006/main" name="WGClim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717</Words>
  <Application>Microsoft Office PowerPoint</Application>
  <PresentationFormat>Breitbild</PresentationFormat>
  <Paragraphs>74</Paragraphs>
  <Slides>11</Slides>
  <Notes>4</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11</vt:i4>
      </vt:variant>
    </vt:vector>
  </HeadingPairs>
  <TitlesOfParts>
    <vt:vector size="18" baseType="lpstr">
      <vt:lpstr>Arial</vt:lpstr>
      <vt:lpstr>Calibri</vt:lpstr>
      <vt:lpstr>Courier New</vt:lpstr>
      <vt:lpstr>Helvetica Neue</vt:lpstr>
      <vt:lpstr>Tahoma</vt:lpstr>
      <vt:lpstr>Wingdings</vt:lpstr>
      <vt:lpstr>WGClimate</vt:lpstr>
      <vt:lpstr>Joint CEOS CGMS Working Group on Climate</vt:lpstr>
      <vt:lpstr>Joint CEOS/CGMS  Working Group on Climate</vt:lpstr>
      <vt:lpstr>The Architecture for Climate Monitoring from Space</vt:lpstr>
      <vt:lpstr>Sustaining Space Capabilities for Climate</vt:lpstr>
      <vt:lpstr>Addressing Observational Needs of UNFCCC</vt:lpstr>
      <vt:lpstr>Carbon:  Brief look back</vt:lpstr>
      <vt:lpstr>CEOS GST Strategy</vt:lpstr>
      <vt:lpstr>ECV inventory gap analysis</vt:lpstr>
      <vt:lpstr>Workshop Detailed Background</vt:lpstr>
      <vt:lpstr>Workshop Programme</vt:lpstr>
      <vt:lpstr>Acknowledgments</vt:lpstr>
    </vt:vector>
  </TitlesOfParts>
  <Company>EUMETSAT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Joerg Schulz</dc:creator>
  <cp:lastModifiedBy>Bargen, Albrecht von</cp:lastModifiedBy>
  <cp:revision>203</cp:revision>
  <dcterms:created xsi:type="dcterms:W3CDTF">2018-08-22T09:20:06Z</dcterms:created>
  <dcterms:modified xsi:type="dcterms:W3CDTF">2022-05-18T13:00:50Z</dcterms:modified>
</cp:coreProperties>
</file>